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sldIdLst>
    <p:sldId id="256" r:id="rId2"/>
    <p:sldId id="257" r:id="rId3"/>
    <p:sldId id="260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id="{5BFEA9B1-9871-4966-9F74-A5D7A6FAD89B}" name="관리자화면">
          <p14:sldIdLst>
            <p14:sldId id="256"/>
            <p14:sldId id="257"/>
            <p14:sldId id="260"/>
          </p14:sldIdLst>
        </p14:section>
      </p14:sectionLst>
    </p:ext>
  </p:extLst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360" y="96"/>
      </p:cViewPr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presProps" Target="presProps.xml"  /><Relationship Id="rId6" Type="http://schemas.openxmlformats.org/officeDocument/2006/relationships/viewProps" Target="viewProps.xml"  /><Relationship Id="rId7" Type="http://schemas.openxmlformats.org/officeDocument/2006/relationships/theme" Target="theme/theme1.xml"  /><Relationship Id="rId8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8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59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309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92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2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498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43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6044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15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61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306419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34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png"  /><Relationship Id="rId3" Type="http://schemas.openxmlformats.org/officeDocument/2006/relationships/image" Target="../media/image3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6713" y="84281"/>
            <a:ext cx="11878573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/>
              <a:t>관리자용 장학 신청 화면</a:t>
            </a:r>
            <a:endParaRPr lang="ko-KR" altLang="en-US"/>
          </a:p>
          <a:p>
            <a:pPr lvl="0">
              <a:defRPr/>
            </a:pPr>
            <a:r>
              <a:rPr lang="en-US" altLang="ko-KR" sz="1600"/>
              <a:t> </a:t>
            </a:r>
            <a:r>
              <a:rPr lang="en-US" altLang="ko-KR" sz="1600" b="1">
                <a:solidFill>
                  <a:srgbClr val="7030a0"/>
                </a:solidFill>
              </a:rPr>
              <a:t>** </a:t>
            </a:r>
            <a:r>
              <a:rPr lang="ko-KR" altLang="en-US" sz="1600" b="1">
                <a:solidFill>
                  <a:srgbClr val="7030a0"/>
                </a:solidFill>
              </a:rPr>
              <a:t>온라인 장학 신청이 어려운 학생 및 신청 기간 외에 장학을 추가로 신청하는 경우 </a:t>
            </a:r>
            <a:r>
              <a:rPr lang="en-US" altLang="ko-KR" sz="1600" b="1">
                <a:solidFill>
                  <a:srgbClr val="7030a0"/>
                </a:solidFill>
              </a:rPr>
              <a:t>: </a:t>
            </a:r>
            <a:r>
              <a:rPr lang="ko-KR" altLang="en-US" sz="1600" b="1">
                <a:solidFill>
                  <a:srgbClr val="7030a0"/>
                </a:solidFill>
              </a:rPr>
              <a:t> 학과</a:t>
            </a:r>
            <a:r>
              <a:rPr lang="en-US" altLang="ko-KR" sz="1600" b="1">
                <a:solidFill>
                  <a:srgbClr val="7030a0"/>
                </a:solidFill>
              </a:rPr>
              <a:t>/</a:t>
            </a:r>
            <a:r>
              <a:rPr lang="ko-KR" altLang="en-US" sz="1600" b="1">
                <a:solidFill>
                  <a:srgbClr val="7030a0"/>
                </a:solidFill>
              </a:rPr>
              <a:t>단과대학 담당자가 장학 신청 가능</a:t>
            </a:r>
            <a:endParaRPr lang="ko-KR" altLang="en-US" sz="1600" b="1">
              <a:solidFill>
                <a:srgbClr val="7030a0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110" y="1067735"/>
            <a:ext cx="11622289" cy="545689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13837" y="1489909"/>
            <a:ext cx="2909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학번 또는 성명 조회 가능</a:t>
            </a:r>
          </a:p>
        </p:txBody>
      </p:sp>
      <p:cxnSp>
        <p:nvCxnSpPr>
          <p:cNvPr id="10" name="직선 화살표 연결선 9"/>
          <p:cNvCxnSpPr/>
          <p:nvPr/>
        </p:nvCxnSpPr>
        <p:spPr>
          <a:xfrm flipH="1">
            <a:off x="4438650" y="1793243"/>
            <a:ext cx="518785" cy="50228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/>
          <p:nvPr/>
        </p:nvCxnSpPr>
        <p:spPr>
          <a:xfrm>
            <a:off x="6244789" y="1793243"/>
            <a:ext cx="498911" cy="58555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379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12" y="501887"/>
            <a:ext cx="11285321" cy="5952225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5837027" y="2570421"/>
            <a:ext cx="1228725" cy="97503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10785714" y="799130"/>
            <a:ext cx="256097" cy="32230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9" name="직선 화살표 연결선 28"/>
          <p:cNvCxnSpPr>
            <a:stCxn id="28" idx="1"/>
          </p:cNvCxnSpPr>
          <p:nvPr/>
        </p:nvCxnSpPr>
        <p:spPr>
          <a:xfrm flipH="1">
            <a:off x="6918386" y="960282"/>
            <a:ext cx="3867328" cy="18864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30"/>
          <p:cNvSpPr/>
          <p:nvPr/>
        </p:nvSpPr>
        <p:spPr>
          <a:xfrm>
            <a:off x="1917334" y="5646078"/>
            <a:ext cx="3998867" cy="293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/>
              <a:t>신청항목별</a:t>
            </a:r>
            <a:r>
              <a:rPr lang="ko-KR" altLang="en-US" sz="1400" dirty="0"/>
              <a:t> 세부항목 입력 및 증빙자료 업로드</a:t>
            </a:r>
            <a:endParaRPr lang="ko-KR" altLang="en-US" dirty="0"/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4561" y="5341870"/>
            <a:ext cx="4274885" cy="125170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684561" y="6285797"/>
            <a:ext cx="4868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rgbClr val="FF0000"/>
                </a:solidFill>
              </a:rPr>
              <a:t>파일업로드의 경우 반드시 </a:t>
            </a:r>
            <a:r>
              <a:rPr lang="ko-KR" altLang="en-US" sz="1400" dirty="0" err="1">
                <a:solidFill>
                  <a:srgbClr val="FF0000"/>
                </a:solidFill>
              </a:rPr>
              <a:t>파일추가</a:t>
            </a:r>
            <a:r>
              <a:rPr lang="ko-KR" altLang="en-US" sz="1400" dirty="0">
                <a:solidFill>
                  <a:srgbClr val="FF0000"/>
                </a:solidFill>
              </a:rPr>
              <a:t> 후 </a:t>
            </a:r>
            <a:r>
              <a:rPr lang="ko-KR" altLang="en-US" sz="1400" b="1" dirty="0" err="1">
                <a:solidFill>
                  <a:srgbClr val="FF0000"/>
                </a:solidFill>
              </a:rPr>
              <a:t>파일전송</a:t>
            </a:r>
            <a:r>
              <a:rPr lang="ko-KR" altLang="en-US" sz="1400" dirty="0" err="1">
                <a:solidFill>
                  <a:srgbClr val="FF0000"/>
                </a:solidFill>
              </a:rPr>
              <a:t>을</a:t>
            </a:r>
            <a:r>
              <a:rPr lang="ko-KR" altLang="en-US" sz="1400" dirty="0">
                <a:solidFill>
                  <a:srgbClr val="FF0000"/>
                </a:solidFill>
              </a:rPr>
              <a:t> 해야함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6304023" y="5155596"/>
            <a:ext cx="950792" cy="1130201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5" name="직선 화살표 연결선 34"/>
          <p:cNvCxnSpPr/>
          <p:nvPr/>
        </p:nvCxnSpPr>
        <p:spPr>
          <a:xfrm>
            <a:off x="6918386" y="6161197"/>
            <a:ext cx="2398142" cy="584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0585701" y="578010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①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642804" y="2385755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②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895699" y="2447310"/>
            <a:ext cx="18436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>
                <a:solidFill>
                  <a:srgbClr val="FF0000"/>
                </a:solidFill>
              </a:rPr>
              <a:t>신청장학</a:t>
            </a:r>
            <a:r>
              <a:rPr lang="ko-KR" altLang="en-US" sz="1400" dirty="0">
                <a:solidFill>
                  <a:srgbClr val="FF0000"/>
                </a:solidFill>
              </a:rPr>
              <a:t> 더블 클릭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204250" y="5500176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③</a:t>
            </a:r>
          </a:p>
        </p:txBody>
      </p:sp>
      <p:sp>
        <p:nvSpPr>
          <p:cNvPr id="50" name="직사각형 49"/>
          <p:cNvSpPr/>
          <p:nvPr/>
        </p:nvSpPr>
        <p:spPr>
          <a:xfrm>
            <a:off x="1224793" y="6377101"/>
            <a:ext cx="63085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</a:rPr>
              <a:t>④</a:t>
            </a:r>
            <a:r>
              <a:rPr lang="en-US" altLang="ko-KR" dirty="0">
                <a:solidFill>
                  <a:srgbClr val="FF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dirty="0">
                <a:solidFill>
                  <a:srgbClr val="FF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입력이 모두 끝나면 우측 상단의 저장 버튼 반드시 클릭</a:t>
            </a:r>
          </a:p>
        </p:txBody>
      </p:sp>
      <p:cxnSp>
        <p:nvCxnSpPr>
          <p:cNvPr id="51" name="직선 화살표 연결선 50"/>
          <p:cNvCxnSpPr>
            <a:cxnSpLocks/>
            <a:stCxn id="50" idx="3"/>
          </p:cNvCxnSpPr>
          <p:nvPr/>
        </p:nvCxnSpPr>
        <p:spPr>
          <a:xfrm flipV="1">
            <a:off x="7533314" y="961765"/>
            <a:ext cx="3637250" cy="56000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직사각형 55"/>
          <p:cNvSpPr/>
          <p:nvPr/>
        </p:nvSpPr>
        <p:spPr>
          <a:xfrm>
            <a:off x="11114243" y="801880"/>
            <a:ext cx="303710" cy="216932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550765"/>
      </p:ext>
    </p:extLst>
  </p:cSld>
  <p:clrMapOvr>
    <a:masterClrMapping/>
  </p:clrMapOvr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299604"/>
            <a:ext cx="11792309" cy="9526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400" b="1"/>
              <a:t>* </a:t>
            </a:r>
            <a:r>
              <a:rPr lang="ko-KR" altLang="en-US" sz="1400" b="1"/>
              <a:t>장학 신청 승인 </a:t>
            </a:r>
            <a:r>
              <a:rPr lang="en-US" altLang="ko-KR" sz="1400" b="1"/>
              <a:t>:</a:t>
            </a:r>
            <a:r>
              <a:rPr lang="ko-KR" altLang="en-US" sz="1400" b="1"/>
              <a:t> 학부학사 </a:t>
            </a:r>
            <a:r>
              <a:rPr lang="en-US" altLang="ko-KR" sz="1400" b="1"/>
              <a:t>&gt; </a:t>
            </a:r>
            <a:r>
              <a:rPr lang="ko-KR" altLang="en-US" sz="1400" b="1"/>
              <a:t>장학 </a:t>
            </a:r>
            <a:r>
              <a:rPr lang="en-US" altLang="ko-KR" sz="1400" b="1"/>
              <a:t>&gt; </a:t>
            </a:r>
            <a:r>
              <a:rPr lang="ko-KR" altLang="en-US" sz="1400" b="1"/>
              <a:t>장학신청관리</a:t>
            </a:r>
            <a:r>
              <a:rPr lang="en-US" altLang="ko-KR" sz="1400" b="1"/>
              <a:t>(</a:t>
            </a:r>
            <a:r>
              <a:rPr lang="ko-KR" altLang="en-US" sz="1400" b="1"/>
              <a:t>관리자</a:t>
            </a:r>
            <a:r>
              <a:rPr lang="en-US" altLang="ko-KR" sz="1400" b="1"/>
              <a:t>, </a:t>
            </a:r>
            <a:r>
              <a:rPr lang="ko-KR" altLang="en-US" sz="1400" b="1"/>
              <a:t>승인처리</a:t>
            </a:r>
            <a:r>
              <a:rPr lang="en-US" altLang="ko-KR" sz="1400" b="1"/>
              <a:t>)</a:t>
            </a:r>
            <a:endParaRPr lang="en-US" altLang="ko-KR" sz="1400" b="1"/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/>
              <a:t>* </a:t>
            </a:r>
            <a:r>
              <a:rPr lang="ko-KR" altLang="en-US" sz="1400" b="1"/>
              <a:t>장학신청자료</a:t>
            </a:r>
            <a:r>
              <a:rPr lang="en-US" altLang="ko-KR" sz="1400" b="1"/>
              <a:t>(</a:t>
            </a:r>
            <a:r>
              <a:rPr lang="ko-KR" altLang="en-US" sz="1400" b="1"/>
              <a:t>명단</a:t>
            </a:r>
            <a:r>
              <a:rPr lang="en-US" altLang="ko-KR" sz="1400" b="1"/>
              <a:t>)</a:t>
            </a:r>
            <a:r>
              <a:rPr lang="ko-KR" altLang="en-US" sz="1400" b="1"/>
              <a:t> 출력 </a:t>
            </a:r>
            <a:r>
              <a:rPr lang="en-US" altLang="ko-KR" sz="1400" b="1"/>
              <a:t>: </a:t>
            </a:r>
            <a:r>
              <a:rPr lang="ko-KR" altLang="en-US" sz="1400" b="1"/>
              <a:t>학부학사 </a:t>
            </a:r>
            <a:r>
              <a:rPr lang="en-US" altLang="ko-KR" sz="1400" b="1"/>
              <a:t>&gt; </a:t>
            </a:r>
            <a:r>
              <a:rPr lang="ko-KR" altLang="en-US" sz="1400" b="1"/>
              <a:t>장학 </a:t>
            </a:r>
            <a:r>
              <a:rPr lang="en-US" altLang="ko-KR" sz="1400" b="1"/>
              <a:t>&gt; </a:t>
            </a:r>
            <a:r>
              <a:rPr lang="ko-KR" altLang="en-US" sz="1400" b="1"/>
              <a:t>장학신청관리 </a:t>
            </a:r>
            <a:r>
              <a:rPr lang="en-US" altLang="ko-KR" sz="1400" b="1"/>
              <a:t>&gt;</a:t>
            </a:r>
            <a:r>
              <a:rPr lang="ko-KR" altLang="en-US" sz="1400" b="1"/>
              <a:t>장학신청자료 출력 </a:t>
            </a:r>
            <a:r>
              <a:rPr lang="en-US" altLang="ko-KR" sz="1400" b="1"/>
              <a:t>&gt; </a:t>
            </a:r>
            <a:r>
              <a:rPr lang="ko-KR" altLang="en-US" sz="1400" b="1"/>
              <a:t>장학신청명단</a:t>
            </a:r>
            <a:r>
              <a:rPr lang="en-US" altLang="ko-KR" sz="1400" b="1"/>
              <a:t>(2020</a:t>
            </a:r>
            <a:r>
              <a:rPr lang="ko-KR" altLang="en-US" sz="1400" b="1"/>
              <a:t> 이후</a:t>
            </a:r>
            <a:r>
              <a:rPr lang="en-US" altLang="ko-KR" sz="1400" b="1"/>
              <a:t>) KNU</a:t>
            </a:r>
            <a:r>
              <a:rPr lang="ko-KR" altLang="en-US" sz="1400" b="1"/>
              <a:t>핵심역량 출력물</a:t>
            </a:r>
            <a:endParaRPr lang="ko-KR" altLang="en-US" sz="1400" b="1"/>
          </a:p>
          <a:p>
            <a:pPr lvl="0">
              <a:lnSpc>
                <a:spcPct val="150000"/>
              </a:lnSpc>
              <a:defRPr/>
            </a:pPr>
            <a:endParaRPr lang="ko-KR" altLang="en-US" sz="1600" b="1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6427"/>
            <a:ext cx="11991975" cy="466915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0" y="5588564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dirty="0"/>
              <a:t>상단의 년도</a:t>
            </a:r>
            <a:r>
              <a:rPr lang="en-US" altLang="ko-KR" dirty="0"/>
              <a:t>, </a:t>
            </a:r>
            <a:r>
              <a:rPr lang="ko-KR" altLang="en-US" dirty="0"/>
              <a:t>학기</a:t>
            </a:r>
            <a:r>
              <a:rPr lang="en-US" altLang="ko-KR" dirty="0"/>
              <a:t>, </a:t>
            </a:r>
            <a:r>
              <a:rPr lang="ko-KR" altLang="en-US" dirty="0"/>
              <a:t>기구</a:t>
            </a:r>
            <a:r>
              <a:rPr lang="en-US" altLang="ko-KR" dirty="0"/>
              <a:t>(</a:t>
            </a:r>
            <a:r>
              <a:rPr lang="ko-KR" altLang="en-US" dirty="0"/>
              <a:t>대학</a:t>
            </a:r>
            <a:r>
              <a:rPr lang="en-US" altLang="ko-KR" dirty="0"/>
              <a:t>), </a:t>
            </a:r>
            <a:r>
              <a:rPr lang="ko-KR" altLang="en-US" dirty="0"/>
              <a:t>대학</a:t>
            </a:r>
            <a:r>
              <a:rPr lang="en-US" altLang="ko-KR" dirty="0"/>
              <a:t>, </a:t>
            </a:r>
            <a:r>
              <a:rPr lang="ko-KR" altLang="en-US" dirty="0"/>
              <a:t>학부</a:t>
            </a:r>
            <a:r>
              <a:rPr lang="en-US" altLang="ko-KR" dirty="0"/>
              <a:t>/</a:t>
            </a:r>
            <a:r>
              <a:rPr lang="ko-KR" altLang="en-US" dirty="0"/>
              <a:t>과</a:t>
            </a:r>
            <a:r>
              <a:rPr lang="en-US" altLang="ko-KR" dirty="0"/>
              <a:t>(</a:t>
            </a:r>
            <a:r>
              <a:rPr lang="ko-KR" altLang="en-US" dirty="0"/>
              <a:t>전공</a:t>
            </a:r>
            <a:r>
              <a:rPr lang="en-US" altLang="ko-KR" dirty="0"/>
              <a:t>)</a:t>
            </a:r>
            <a:r>
              <a:rPr lang="ko-KR" altLang="en-US" dirty="0"/>
              <a:t> 설정</a:t>
            </a:r>
            <a:endParaRPr lang="en-US" altLang="ko-KR" dirty="0"/>
          </a:p>
          <a:p>
            <a:pPr marL="342900" indent="-342900">
              <a:buAutoNum type="arabicPeriod"/>
            </a:pPr>
            <a:r>
              <a:rPr lang="ko-KR" altLang="en-US" b="1" dirty="0">
                <a:solidFill>
                  <a:schemeClr val="accent5"/>
                </a:solidFill>
              </a:rPr>
              <a:t>신청장학그룹</a:t>
            </a:r>
            <a:r>
              <a:rPr lang="en-US" altLang="ko-KR" b="1" dirty="0">
                <a:solidFill>
                  <a:schemeClr val="accent5"/>
                </a:solidFill>
              </a:rPr>
              <a:t>(</a:t>
            </a:r>
            <a:r>
              <a:rPr lang="ko-KR" altLang="en-US" b="1" dirty="0">
                <a:solidFill>
                  <a:schemeClr val="accent5"/>
                </a:solidFill>
              </a:rPr>
              <a:t>종류</a:t>
            </a:r>
            <a:r>
              <a:rPr lang="en-US" altLang="ko-KR" b="1" dirty="0">
                <a:solidFill>
                  <a:schemeClr val="accent5"/>
                </a:solidFill>
              </a:rPr>
              <a:t>): </a:t>
            </a:r>
            <a:r>
              <a:rPr lang="en-US" altLang="ko-KR" dirty="0"/>
              <a:t>KNU</a:t>
            </a:r>
            <a:r>
              <a:rPr lang="ko-KR" altLang="en-US" dirty="0"/>
              <a:t>핵심역량 → </a:t>
            </a:r>
            <a:r>
              <a:rPr lang="ko-KR" altLang="en-US" b="1" dirty="0">
                <a:solidFill>
                  <a:schemeClr val="accent6"/>
                </a:solidFill>
              </a:rPr>
              <a:t>신청장학코드</a:t>
            </a:r>
            <a:r>
              <a:rPr lang="en-US" altLang="ko-KR" b="1" dirty="0">
                <a:solidFill>
                  <a:schemeClr val="accent6"/>
                </a:solidFill>
              </a:rPr>
              <a:t>: </a:t>
            </a:r>
            <a:r>
              <a:rPr lang="ko-KR" altLang="en-US" dirty="0"/>
              <a:t>미래인재</a:t>
            </a:r>
            <a:r>
              <a:rPr lang="en-US" altLang="ko-KR" dirty="0"/>
              <a:t>(</a:t>
            </a:r>
            <a:r>
              <a:rPr lang="ko-KR" altLang="en-US" dirty="0"/>
              <a:t>국가고시</a:t>
            </a:r>
            <a:r>
              <a:rPr lang="en-US" altLang="ko-KR" dirty="0"/>
              <a:t>), </a:t>
            </a:r>
            <a:r>
              <a:rPr lang="ko-KR" altLang="en-US" dirty="0"/>
              <a:t>미래인재</a:t>
            </a:r>
            <a:r>
              <a:rPr lang="en-US" altLang="ko-KR" dirty="0"/>
              <a:t>(</a:t>
            </a:r>
            <a:r>
              <a:rPr lang="ko-KR" altLang="en-US" dirty="0"/>
              <a:t>어학성적우수</a:t>
            </a:r>
            <a:r>
              <a:rPr lang="en-US" altLang="ko-KR" dirty="0"/>
              <a:t>), </a:t>
            </a:r>
            <a:r>
              <a:rPr lang="ko-KR" altLang="en-US" dirty="0"/>
              <a:t>미래인재</a:t>
            </a:r>
            <a:r>
              <a:rPr lang="en-US" altLang="ko-KR" dirty="0"/>
              <a:t>(</a:t>
            </a:r>
            <a:r>
              <a:rPr lang="ko-KR" altLang="en-US" dirty="0"/>
              <a:t>비전</a:t>
            </a:r>
            <a:r>
              <a:rPr lang="en-US" altLang="ko-KR" dirty="0"/>
              <a:t>), </a:t>
            </a:r>
            <a:r>
              <a:rPr lang="ko-KR" altLang="en-US" dirty="0" err="1"/>
              <a:t>인성인재</a:t>
            </a:r>
            <a:r>
              <a:rPr lang="en-US" altLang="ko-KR" dirty="0"/>
              <a:t>(</a:t>
            </a:r>
            <a:r>
              <a:rPr lang="ko-KR" altLang="en-US" dirty="0" err="1"/>
              <a:t>봉사우수</a:t>
            </a:r>
            <a:r>
              <a:rPr lang="en-US" altLang="ko-KR" dirty="0"/>
              <a:t>), </a:t>
            </a:r>
            <a:r>
              <a:rPr lang="ko-KR" altLang="en-US" dirty="0" err="1"/>
              <a:t>인성인재</a:t>
            </a:r>
            <a:r>
              <a:rPr lang="en-US" altLang="ko-KR" dirty="0"/>
              <a:t>(</a:t>
            </a:r>
            <a:r>
              <a:rPr lang="ko-KR" altLang="en-US" dirty="0" err="1"/>
              <a:t>헌혈우수</a:t>
            </a:r>
            <a:r>
              <a:rPr lang="en-US" altLang="ko-KR" dirty="0"/>
              <a:t>) </a:t>
            </a:r>
            <a:r>
              <a:rPr lang="ko-KR" altLang="en-US" dirty="0"/>
              <a:t>각각 선택 후 우측</a:t>
            </a:r>
            <a:r>
              <a:rPr lang="en-US" altLang="ko-KR" dirty="0"/>
              <a:t> </a:t>
            </a:r>
            <a:r>
              <a:rPr lang="ko-KR" altLang="en-US" b="1" dirty="0"/>
              <a:t>조회</a:t>
            </a:r>
            <a:r>
              <a:rPr lang="ko-KR" altLang="en-US" dirty="0"/>
              <a:t> 버튼 클릭 </a:t>
            </a:r>
            <a:endParaRPr lang="en-US" altLang="ko-KR" dirty="0"/>
          </a:p>
          <a:p>
            <a:pPr marL="342900" indent="-342900">
              <a:buAutoNum type="arabicPeriod"/>
            </a:pPr>
            <a:r>
              <a:rPr lang="ko-KR" altLang="en-US" dirty="0"/>
              <a:t>증빙자료 및 세부입력항목을 </a:t>
            </a:r>
            <a:r>
              <a:rPr lang="ko-KR" altLang="en-US" b="1" dirty="0">
                <a:solidFill>
                  <a:srgbClr val="FF0000"/>
                </a:solidFill>
              </a:rPr>
              <a:t>반드시 확인 </a:t>
            </a:r>
            <a:r>
              <a:rPr lang="ko-KR" altLang="en-US" dirty="0"/>
              <a:t>한 후 </a:t>
            </a:r>
            <a:r>
              <a:rPr lang="ko-KR" altLang="en-US" b="1" dirty="0">
                <a:solidFill>
                  <a:srgbClr val="FF0000"/>
                </a:solidFill>
              </a:rPr>
              <a:t>승인</a:t>
            </a:r>
            <a:r>
              <a:rPr lang="en-US" altLang="ko-KR" b="1" dirty="0">
                <a:solidFill>
                  <a:srgbClr val="FF0000"/>
                </a:solidFill>
              </a:rPr>
              <a:t>/</a:t>
            </a:r>
            <a:r>
              <a:rPr lang="ko-KR" altLang="en-US" b="1" dirty="0">
                <a:solidFill>
                  <a:srgbClr val="FF0000"/>
                </a:solidFill>
              </a:rPr>
              <a:t>반려 처리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80626" y="2183442"/>
            <a:ext cx="5392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</a:rPr>
              <a:t>※ </a:t>
            </a:r>
            <a:r>
              <a:rPr lang="ko-KR" altLang="en-US" dirty="0">
                <a:solidFill>
                  <a:srgbClr val="FF0000"/>
                </a:solidFill>
              </a:rPr>
              <a:t>대학별</a:t>
            </a:r>
            <a:r>
              <a:rPr lang="en-US" altLang="ko-KR" dirty="0">
                <a:solidFill>
                  <a:srgbClr val="FF0000"/>
                </a:solidFill>
              </a:rPr>
              <a:t>/</a:t>
            </a:r>
            <a:r>
              <a:rPr lang="ko-KR" altLang="en-US" dirty="0">
                <a:solidFill>
                  <a:srgbClr val="FF0000"/>
                </a:solidFill>
              </a:rPr>
              <a:t>학과별 </a:t>
            </a:r>
            <a:r>
              <a:rPr lang="ko-KR" altLang="en-US" dirty="0" err="1">
                <a:solidFill>
                  <a:srgbClr val="FF0000"/>
                </a:solidFill>
              </a:rPr>
              <a:t>장학신청</a:t>
            </a:r>
            <a:r>
              <a:rPr lang="ko-KR" altLang="en-US" dirty="0">
                <a:solidFill>
                  <a:srgbClr val="FF0000"/>
                </a:solidFill>
              </a:rPr>
              <a:t> 명단 일괄로 확인 가능</a:t>
            </a:r>
            <a:endParaRPr lang="en-US" altLang="ko-KR" dirty="0">
              <a:solidFill>
                <a:srgbClr val="FF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0801767" y="2190345"/>
            <a:ext cx="737769" cy="33470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화살표 연결선 18"/>
          <p:cNvCxnSpPr>
            <a:endCxn id="17" idx="1"/>
          </p:cNvCxnSpPr>
          <p:nvPr/>
        </p:nvCxnSpPr>
        <p:spPr>
          <a:xfrm flipV="1">
            <a:off x="9848850" y="2357697"/>
            <a:ext cx="952917" cy="1041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가로 글상자 19"/>
          <p:cNvSpPr txBox="1"/>
          <p:nvPr/>
        </p:nvSpPr>
        <p:spPr>
          <a:xfrm>
            <a:off x="117927" y="0"/>
            <a:ext cx="6096000" cy="360045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/>
              <a:t>관리자용 장학 승인</a:t>
            </a:r>
            <a:r>
              <a:rPr lang="en-US" altLang="ko-KR"/>
              <a:t>/</a:t>
            </a:r>
            <a:r>
              <a:rPr lang="ko-KR" altLang="en-US"/>
              <a:t>반려 화면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5238736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126</ep:Words>
  <ep:PresentationFormat>와이드스크린</ep:PresentationFormat>
  <ep:Paragraphs>23</ep:Paragraphs>
  <ep:Slides>3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ep:HeadingPairs>
  <ep:TitlesOfParts>
    <vt:vector size="4" baseType="lpstr">
      <vt:lpstr>Office 테마</vt:lpstr>
      <vt:lpstr>슬라이드 1</vt:lpstr>
      <vt:lpstr>슬라이드 2</vt:lpstr>
      <vt:lpstr>슬라이드 3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2020-01-16T13:13:19.000</dcterms:created>
  <dc:creator>주영주</dc:creator>
  <cp:lastModifiedBy>User</cp:lastModifiedBy>
  <dcterms:modified xsi:type="dcterms:W3CDTF">2025-05-08T06:59:57.968</dcterms:modified>
  <cp:revision>28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